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83" r:id="rId2"/>
    <p:sldId id="284" r:id="rId3"/>
    <p:sldId id="263" r:id="rId4"/>
    <p:sldId id="290" r:id="rId5"/>
    <p:sldId id="286" r:id="rId6"/>
    <p:sldId id="294" r:id="rId7"/>
    <p:sldId id="302" r:id="rId8"/>
    <p:sldId id="295" r:id="rId9"/>
    <p:sldId id="296" r:id="rId10"/>
    <p:sldId id="304" r:id="rId11"/>
    <p:sldId id="300" r:id="rId12"/>
    <p:sldId id="287" r:id="rId13"/>
    <p:sldId id="291" r:id="rId14"/>
    <p:sldId id="303" r:id="rId15"/>
    <p:sldId id="297" r:id="rId16"/>
    <p:sldId id="305" r:id="rId17"/>
    <p:sldId id="306" r:id="rId18"/>
    <p:sldId id="301" r:id="rId19"/>
    <p:sldId id="298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3"/>
            <p14:sldId id="284"/>
            <p14:sldId id="263"/>
            <p14:sldId id="290"/>
            <p14:sldId id="286"/>
            <p14:sldId id="294"/>
            <p14:sldId id="302"/>
            <p14:sldId id="295"/>
            <p14:sldId id="296"/>
            <p14:sldId id="304"/>
            <p14:sldId id="300"/>
            <p14:sldId id="287"/>
            <p14:sldId id="291"/>
            <p14:sldId id="303"/>
            <p14:sldId id="297"/>
            <p14:sldId id="305"/>
            <p14:sldId id="306"/>
            <p14:sldId id="301"/>
            <p14:sldId id="298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>
        <p:scale>
          <a:sx n="100" d="100"/>
          <a:sy n="100" d="100"/>
        </p:scale>
        <p:origin x="-80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4576053847418"/>
          <c:y val="6.1929671955641294E-2"/>
          <c:w val="0.86901898031597646"/>
          <c:h val="0.623217054165698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67545,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3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67545.100000000006</c:v>
                </c:pt>
                <c:pt idx="1">
                  <c:v>67545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chemeClr val="accent5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accent5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12168</c:v>
                </c:pt>
                <c:pt idx="1">
                  <c:v>13153.4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3395712"/>
        <c:axId val="22172800"/>
        <c:axId val="0"/>
      </c:bar3DChart>
      <c:catAx>
        <c:axId val="23395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22172800"/>
        <c:crosses val="autoZero"/>
        <c:auto val="1"/>
        <c:lblAlgn val="ctr"/>
        <c:lblOffset val="100"/>
        <c:noMultiLvlLbl val="0"/>
      </c:catAx>
      <c:valAx>
        <c:axId val="2217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3395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288281978330904E-2"/>
          <c:y val="9.2830151004242772E-2"/>
          <c:w val="0.84035603186947483"/>
          <c:h val="0.81876028330078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3808320814595479"/>
                  <c:y val="0.19824786735407776"/>
                </c:manualLayout>
              </c:layout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22859887548726471"/>
                  <c:y val="-0.17853609358719902"/>
                </c:manualLayout>
              </c:layout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9.5982638833780373E-2"/>
                  <c:y val="-4.58668930754109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7030A0"/>
                        </a:solidFill>
                      </a:rPr>
                      <a:t>«Социальная политика в Усть-Ницинском сельском поселении»
0,01%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3564231950418211E-2"/>
                  <c:y val="0.18725319574895843"/>
                </c:manualLayout>
              </c:layout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7030A0"/>
                        </a:solidFill>
                      </a:rPr>
                      <a:t>«Общегосударственные вопросы </a:t>
                    </a:r>
                    <a:r>
                      <a:rPr lang="ru-RU" dirty="0" err="1">
                        <a:solidFill>
                          <a:srgbClr val="7030A0"/>
                        </a:solidFill>
                      </a:rPr>
                      <a:t>Усть-Ницинского</a:t>
                    </a:r>
                    <a:r>
                      <a:rPr lang="ru-RU" dirty="0">
                        <a:solidFill>
                          <a:srgbClr val="7030A0"/>
                        </a:solidFill>
                      </a:rPr>
                      <a:t> сельского поселения»
12,31%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«Обеспечение безопасности жизнедеятельности населения на территории Усть-Ницинского сельского поселения»</c:v>
                </c:pt>
                <c:pt idx="1">
                  <c:v>«Развитие транспорта и дорожного хозяйства на территории Усть-Ницинского сельского поселения»</c:v>
                </c:pt>
                <c:pt idx="2">
                  <c:v>«Развитие земельных и имущественных отношений Усть-Ницинского сельского поселения»</c:v>
                </c:pt>
                <c:pt idx="3">
                  <c:v>«Развитие жилищно-коммунального хозяйства и повышение энергетической эффективности в Усть-Ницинском сельском поселении»</c:v>
                </c:pt>
                <c:pt idx="4">
                  <c:v>«Развитие культуры Усть-Ницинского сельского поселения»</c:v>
                </c:pt>
                <c:pt idx="5">
                  <c:v>«Социальная политика в Усть-Ницинском сельском поселении»</c:v>
                </c:pt>
                <c:pt idx="6">
                  <c:v>«Развитие физической культуры и спорта на территории Усть-Ницинского сельского поселения»</c:v>
                </c:pt>
                <c:pt idx="7">
                  <c:v>«Общегосударственные вопросы Усть-Ницинского сельского поселения»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15932.6</c:v>
                </c:pt>
                <c:pt idx="1">
                  <c:v>8184</c:v>
                </c:pt>
                <c:pt idx="2">
                  <c:v>1795.8</c:v>
                </c:pt>
                <c:pt idx="3">
                  <c:v>11023</c:v>
                </c:pt>
                <c:pt idx="4">
                  <c:v>28220.5</c:v>
                </c:pt>
                <c:pt idx="5">
                  <c:v>11</c:v>
                </c:pt>
                <c:pt idx="6">
                  <c:v>105.4</c:v>
                </c:pt>
                <c:pt idx="7">
                  <c:v>9159.6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275807100383019E-2"/>
          <c:y val="0.17315520518682764"/>
          <c:w val="0.83972044922175626"/>
          <c:h val="0.741492389555748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-6.7735031515206698E-2"/>
                  <c:y val="-6.63417580151952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9502572932786713"/>
                  <c:y val="0.15160861036107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024298462184724"/>
                  <c:y val="7.00907039937115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6112785999758259E-2"/>
                  <c:y val="-6.89232483138612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30774262548124842"/>
                  <c:y val="1.877429571260130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41674798930801282"/>
                  <c:y val="0.127094196308372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Доходы от продажи земельных участков, находящихся в собственности поселений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Прочие доходы от компенсации затрат</c:v>
                </c:pt>
                <c:pt idx="7">
                  <c:v>Прочее возмещение ущерба, причиненного муниципальному имуществу сельского поселения</c:v>
                </c:pt>
                <c:pt idx="8">
                  <c:v>Доходы от денежных взысканий  (штрафов), поступающих за счет погашения задолженности, образовавщейся до 1 января 2020 года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375.9</c:v>
                </c:pt>
                <c:pt idx="1">
                  <c:v>8974.4</c:v>
                </c:pt>
                <c:pt idx="2">
                  <c:v>289.5</c:v>
                </c:pt>
                <c:pt idx="3">
                  <c:v>539.20000000000005</c:v>
                </c:pt>
                <c:pt idx="4">
                  <c:v>2431.3000000000002</c:v>
                </c:pt>
                <c:pt idx="5">
                  <c:v>117.2</c:v>
                </c:pt>
                <c:pt idx="6">
                  <c:v>42.7</c:v>
                </c:pt>
                <c:pt idx="7">
                  <c:v>382.5</c:v>
                </c:pt>
                <c:pt idx="8">
                  <c:v>0.6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90780546881385"/>
          <c:y val="0.18325252593217342"/>
          <c:w val="0.48577063521867636"/>
          <c:h val="0.77948635597609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Доходы от продажи земельных участков</c:v>
                </c:pt>
                <c:pt idx="7">
                  <c:v>Доходы от денежных взысканий (штрафы)</c:v>
                </c:pt>
                <c:pt idx="8">
                  <c:v>Прочее возмещение ущерба, причиненного мун. имуществу сельского поселения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374</c:v>
                </c:pt>
                <c:pt idx="1">
                  <c:v>8184</c:v>
                </c:pt>
                <c:pt idx="2">
                  <c:v>612</c:v>
                </c:pt>
                <c:pt idx="3">
                  <c:v>2126</c:v>
                </c:pt>
                <c:pt idx="4">
                  <c:v>150</c:v>
                </c:pt>
                <c:pt idx="5">
                  <c:v>50</c:v>
                </c:pt>
                <c:pt idx="6" formatCode="General">
                  <c:v>289.5</c:v>
                </c:pt>
                <c:pt idx="8" formatCode="General">
                  <c:v>382.5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Доходы от продажи земельных участков</c:v>
                </c:pt>
                <c:pt idx="7">
                  <c:v>Доходы от денежных взысканий (штрафы)</c:v>
                </c:pt>
                <c:pt idx="8">
                  <c:v>Прочее возмещение ущерба, причиненного мун. имуществу сельского поселения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375.9</c:v>
                </c:pt>
                <c:pt idx="1">
                  <c:v>8974.4</c:v>
                </c:pt>
                <c:pt idx="2">
                  <c:v>539.20000000000005</c:v>
                </c:pt>
                <c:pt idx="3" formatCode="0.0">
                  <c:v>2431.3000000000002</c:v>
                </c:pt>
                <c:pt idx="4">
                  <c:v>117.2</c:v>
                </c:pt>
                <c:pt idx="5">
                  <c:v>42.7</c:v>
                </c:pt>
                <c:pt idx="6">
                  <c:v>289.5</c:v>
                </c:pt>
                <c:pt idx="7">
                  <c:v>0.6</c:v>
                </c:pt>
                <c:pt idx="8">
                  <c:v>382.5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Доходы от продажи земельных участков</c:v>
                </c:pt>
                <c:pt idx="7">
                  <c:v>Доходы от денежных взысканий (штрафы)</c:v>
                </c:pt>
                <c:pt idx="8">
                  <c:v>Прочее возмещение ущерба, причиненного мун. имуществу сельского поселения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766400"/>
        <c:axId val="33780480"/>
      </c:barChart>
      <c:catAx>
        <c:axId val="3376640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2">
              <a:lumMod val="75000"/>
            </a:schemeClr>
          </a:solidFill>
        </c:spPr>
        <c:txPr>
          <a:bodyPr/>
          <a:lstStyle/>
          <a:p>
            <a:pPr>
              <a:defRPr sz="1350" b="1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pPr>
            <a:endParaRPr lang="ru-RU"/>
          </a:p>
        </c:txPr>
        <c:crossAx val="33780480"/>
        <c:crosses val="autoZero"/>
        <c:auto val="1"/>
        <c:lblAlgn val="ctr"/>
        <c:lblOffset val="100"/>
        <c:noMultiLvlLbl val="0"/>
      </c:catAx>
      <c:valAx>
        <c:axId val="33780480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33766400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legend>
      <c:legendPos val="t"/>
      <c:legendEntry>
        <c:idx val="0"/>
        <c:delete val="1"/>
      </c:legendEntry>
      <c:layout/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916739118691198E-2"/>
          <c:y val="8.2412662033967549E-2"/>
          <c:w val="0.839402655566303"/>
          <c:h val="0.812417347893244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179847080483121"/>
                  <c:y val="9.600747766377212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 на выравнивание уровня бюджетной обеспеченности
</a:t>
                    </a:r>
                    <a:r>
                      <a:rPr lang="ru-RU" dirty="0" smtClean="0"/>
                      <a:t>9,91%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0902992425444792E-2"/>
                  <c:y val="-6.05591314226734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
</a:t>
                    </a:r>
                    <a:r>
                      <a:rPr lang="ru-RU" dirty="0" smtClean="0"/>
                      <a:t>0,46%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2688198335105623E-2"/>
                  <c:y val="0.417454736212105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трансферты, передаваемые бюджетам сельских поселений из бюджетов муниципальных районов
</a:t>
                    </a:r>
                    <a:r>
                      <a:rPr lang="ru-RU" dirty="0" smtClean="0"/>
                      <a:t>5,02%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Прочие межбюджетные трансферты
</a:t>
                    </a:r>
                    <a:r>
                      <a:rPr lang="ru-RU" dirty="0" smtClean="0"/>
                      <a:t>82,79%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на выравнивание уровня бюджетной обеспеченности</c:v>
                </c:pt>
                <c:pt idx="1">
                  <c:v>Субвенции</c:v>
                </c:pt>
                <c:pt idx="2">
                  <c:v>Межбюджетные трансферты, передаваемые бюджетам сельских поселений из бюджетов муниципальных районов</c:v>
                </c:pt>
                <c:pt idx="3">
                  <c:v>Прочие межбюджетные трансферты</c:v>
                </c:pt>
                <c:pt idx="4">
                  <c:v>прочие субсидии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6695</c:v>
                </c:pt>
                <c:pt idx="1">
                  <c:v>307.39999999999998</c:v>
                </c:pt>
                <c:pt idx="2">
                  <c:v>3392</c:v>
                </c:pt>
                <c:pt idx="3">
                  <c:v>55924.1</c:v>
                </c:pt>
                <c:pt idx="4">
                  <c:v>1226.5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493757638040217"/>
          <c:y val="9.0538654908990213E-2"/>
          <c:w val="0.53506242361959777"/>
          <c:h val="0.86207855014451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5341,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  <c:pt idx="4">
                  <c:v>Прочие субсидии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6695</c:v>
                </c:pt>
                <c:pt idx="1">
                  <c:v>0</c:v>
                </c:pt>
                <c:pt idx="2">
                  <c:v>307.39999999999998</c:v>
                </c:pt>
                <c:pt idx="3">
                  <c:v>52087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  <c:pt idx="4">
                  <c:v>Прочие субсидии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6695</c:v>
                </c:pt>
                <c:pt idx="1">
                  <c:v>3392</c:v>
                </c:pt>
                <c:pt idx="2">
                  <c:v>307.39999999999998</c:v>
                </c:pt>
                <c:pt idx="3">
                  <c:v>55873.9</c:v>
                </c:pt>
                <c:pt idx="4">
                  <c:v>1276.8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7.3487205125356446E-3"/>
                  <c:y val="-3.9485662455415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  <c:pt idx="4">
                  <c:v>Прочие субсидии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6695</c:v>
                </c:pt>
                <c:pt idx="1">
                  <c:v>3392</c:v>
                </c:pt>
                <c:pt idx="2">
                  <c:v>307.39999999999998</c:v>
                </c:pt>
                <c:pt idx="3">
                  <c:v>55924.1</c:v>
                </c:pt>
                <c:pt idx="4">
                  <c:v>1226.5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603072"/>
        <c:axId val="21605760"/>
      </c:barChart>
      <c:catAx>
        <c:axId val="21603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crossAx val="21605760"/>
        <c:crosses val="autoZero"/>
        <c:auto val="1"/>
        <c:lblAlgn val="ctr"/>
        <c:lblOffset val="100"/>
        <c:noMultiLvlLbl val="0"/>
      </c:catAx>
      <c:valAx>
        <c:axId val="21605760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1603072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ayout>
        <c:manualLayout>
          <c:xMode val="edge"/>
          <c:yMode val="edge"/>
          <c:x val="3.1556215976002673E-2"/>
          <c:y val="1.579426498216616E-2"/>
          <c:w val="0.94276642873014094"/>
          <c:h val="6.4214879938713276E-2"/>
        </c:manualLayout>
      </c:layout>
      <c:overlay val="0"/>
      <c:spPr>
        <a:solidFill>
          <a:srgbClr val="FFFF00"/>
        </a:solidFill>
      </c:spPr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07733234699975"/>
          <c:y val="6.6791704213935071E-2"/>
          <c:w val="0.85404899422425806"/>
          <c:h val="0.793506482818781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2"/>
              <c:layout>
                <c:manualLayout>
                  <c:x val="7.2267903377244147E-3"/>
                  <c:y val="-2.28626860389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первоначальный план 2021 год</c:v>
                </c:pt>
                <c:pt idx="1">
                  <c:v>уточненный план 2021 год</c:v>
                </c:pt>
                <c:pt idx="2">
                  <c:v>исполнение 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70385.399999999994</c:v>
                </c:pt>
                <c:pt idx="1">
                  <c:v>79944.899999999994</c:v>
                </c:pt>
                <c:pt idx="2">
                  <c:v>77590.5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1651840"/>
        <c:axId val="21655552"/>
        <c:axId val="33933504"/>
      </c:bar3DChart>
      <c:catAx>
        <c:axId val="21651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21655552"/>
        <c:crosses val="autoZero"/>
        <c:auto val="1"/>
        <c:lblAlgn val="ctr"/>
        <c:lblOffset val="100"/>
        <c:noMultiLvlLbl val="0"/>
      </c:catAx>
      <c:valAx>
        <c:axId val="2165555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21651840"/>
        <c:crosses val="autoZero"/>
        <c:crossBetween val="between"/>
      </c:valAx>
      <c:serAx>
        <c:axId val="33933504"/>
        <c:scaling>
          <c:orientation val="minMax"/>
        </c:scaling>
        <c:delete val="1"/>
        <c:axPos val="b"/>
        <c:majorTickMark val="none"/>
        <c:minorTickMark val="none"/>
        <c:tickLblPos val="nextTo"/>
        <c:crossAx val="21655552"/>
        <c:crosses val="autoZero"/>
      </c:ser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41205214486526E-2"/>
          <c:y val="0.11541078769025664"/>
          <c:w val="0.842117589571027"/>
          <c:h val="0.819569650991159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0"/>
          </c:dPt>
          <c:dLbls>
            <c:dLbl>
              <c:idx val="0"/>
              <c:layout>
                <c:manualLayout>
                  <c:x val="-0.12985609885154004"/>
                  <c:y val="0.18777615979176918"/>
                </c:manualLayout>
              </c:layout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Общегосударственные вопросы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15,74%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Национальная оборона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0,39%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8152804114043822E-2"/>
                  <c:y val="-7.2386996682908253E-2"/>
                </c:manualLayout>
              </c:layout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Национальная безопасность и правоохранительная деятельность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20%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tx>
                <c:rich>
                  <a:bodyPr/>
                  <a:lstStyle/>
                  <a:p>
                    <a:pPr>
                      <a:defRPr sz="1250" baseline="0">
                        <a:solidFill>
                          <a:schemeClr val="accent5">
                            <a:lumMod val="75000"/>
                          </a:schemeClr>
                        </a:solidFill>
                      </a:defRPr>
                    </a:pPr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Национальная экономика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13 %</a:t>
                    </a:r>
                    <a:endParaRPr lang="ru-RU" dirty="0"/>
                  </a:p>
                </c:rich>
              </c:tx>
              <c:numFmt formatCode="General" sourceLinked="0"/>
              <c:spPr>
                <a:solidFill>
                  <a:srgbClr val="FFFF00"/>
                </a:solidFill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Жилищно-коммунальное хозяйство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12,82%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Образование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0,01%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</a:t>
                    </a:r>
                    <a:r>
                      <a:rPr lang="ru-RU"/>
                      <a:t>
</a:t>
                    </a:r>
                    <a:r>
                      <a:rPr lang="ru-RU" smtClean="0"/>
                      <a:t>36,5%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Социальная политика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0,01%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Физическая культура и спорт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0,12%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Охрана окружающей среды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1,39%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50" baseline="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12210.6</c:v>
                </c:pt>
                <c:pt idx="1">
                  <c:v>305.60000000000002</c:v>
                </c:pt>
                <c:pt idx="2">
                  <c:v>15521</c:v>
                </c:pt>
                <c:pt idx="3">
                  <c:v>10085.9</c:v>
                </c:pt>
                <c:pt idx="4">
                  <c:v>9944.9</c:v>
                </c:pt>
                <c:pt idx="5">
                  <c:v>11</c:v>
                </c:pt>
                <c:pt idx="6" formatCode="#,##0.00">
                  <c:v>28313.5</c:v>
                </c:pt>
                <c:pt idx="7">
                  <c:v>11</c:v>
                </c:pt>
                <c:pt idx="8">
                  <c:v>94.4</c:v>
                </c:pt>
                <c:pt idx="9">
                  <c:v>1078</c:v>
                </c:pt>
                <c:pt idx="10">
                  <c:v>14.6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16530107765802"/>
          <c:y val="0.13715960783657219"/>
          <c:w val="0.5364254666148206"/>
          <c:h val="0.862840392163427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12214.1</c:v>
                </c:pt>
                <c:pt idx="1">
                  <c:v>305.60000000000002</c:v>
                </c:pt>
                <c:pt idx="2">
                  <c:v>15690.3</c:v>
                </c:pt>
                <c:pt idx="3">
                  <c:v>10409.700000000001</c:v>
                </c:pt>
                <c:pt idx="4">
                  <c:v>10564.2</c:v>
                </c:pt>
                <c:pt idx="5">
                  <c:v>11</c:v>
                </c:pt>
                <c:pt idx="6">
                  <c:v>29465</c:v>
                </c:pt>
                <c:pt idx="7">
                  <c:v>11</c:v>
                </c:pt>
                <c:pt idx="8">
                  <c:v>165</c:v>
                </c:pt>
                <c:pt idx="9">
                  <c:v>1078</c:v>
                </c:pt>
                <c:pt idx="10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12210.6</c:v>
                </c:pt>
                <c:pt idx="1">
                  <c:v>305.60000000000002</c:v>
                </c:pt>
                <c:pt idx="2">
                  <c:v>15521</c:v>
                </c:pt>
                <c:pt idx="3">
                  <c:v>10085.9</c:v>
                </c:pt>
                <c:pt idx="4">
                  <c:v>9944.9</c:v>
                </c:pt>
                <c:pt idx="5">
                  <c:v>11</c:v>
                </c:pt>
                <c:pt idx="6">
                  <c:v>28313.5</c:v>
                </c:pt>
                <c:pt idx="7">
                  <c:v>11</c:v>
                </c:pt>
                <c:pt idx="8">
                  <c:v>94.4</c:v>
                </c:pt>
                <c:pt idx="9">
                  <c:v>1078</c:v>
                </c:pt>
                <c:pt idx="10">
                  <c:v>14.6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Лист1!$D$2:$D$12</c:f>
              <c:numCache>
                <c:formatCode>0.0</c:formatCode>
                <c:ptCount val="11"/>
                <c:pt idx="0">
                  <c:v>12191.8</c:v>
                </c:pt>
                <c:pt idx="1">
                  <c:v>305.60000000000002</c:v>
                </c:pt>
                <c:pt idx="2">
                  <c:v>15682</c:v>
                </c:pt>
                <c:pt idx="3">
                  <c:v>8634</c:v>
                </c:pt>
                <c:pt idx="4">
                  <c:v>4004</c:v>
                </c:pt>
                <c:pt idx="5">
                  <c:v>11</c:v>
                </c:pt>
                <c:pt idx="6">
                  <c:v>28800</c:v>
                </c:pt>
                <c:pt idx="7">
                  <c:v>11</c:v>
                </c:pt>
                <c:pt idx="8">
                  <c:v>685</c:v>
                </c:pt>
                <c:pt idx="9">
                  <c:v>0</c:v>
                </c:pt>
                <c:pt idx="10">
                  <c:v>61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ПЕРВОНАЧАЛЬНЫЙ ПЛАН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659456"/>
        <c:axId val="22660992"/>
      </c:barChart>
      <c:catAx>
        <c:axId val="2265945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txPr>
          <a:bodyPr/>
          <a:lstStyle/>
          <a:p>
            <a:pPr>
              <a:defRPr sz="1250" baseline="0"/>
            </a:pPr>
            <a:endParaRPr lang="ru-RU"/>
          </a:p>
        </c:txPr>
        <c:crossAx val="22660992"/>
        <c:crosses val="autoZero"/>
        <c:auto val="1"/>
        <c:lblAlgn val="ctr"/>
        <c:lblOffset val="100"/>
        <c:noMultiLvlLbl val="0"/>
      </c:catAx>
      <c:valAx>
        <c:axId val="22660992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2659456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egendEntry>
        <c:idx val="1"/>
        <c:delete val="1"/>
      </c:legendEntry>
      <c:overlay val="0"/>
      <c:spPr>
        <a:solidFill>
          <a:srgbClr val="FFFF00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explosion val="14"/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0.27122617688943651"/>
                  <c:y val="-2.3672369736695922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ru-RU" sz="1400" baseline="0" dirty="0" smtClean="0"/>
                      <a:t>74 431,9  тыс. руб. 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ru-RU" sz="1400" baseline="0" dirty="0" smtClean="0"/>
                      <a:t>3 158,6тыс. руб. 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38973.699999999997</c:v>
                </c:pt>
                <c:pt idx="1">
                  <c:v>1955.1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0.71429</cdr:x>
      <cdr:y>0.19355</cdr:y>
    </cdr:from>
    <cdr:to>
      <cdr:x>0.8125</cdr:x>
      <cdr:y>0.41936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5760640" y="864096"/>
          <a:ext cx="792089" cy="10081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0.61463</cdr:x>
      <cdr:y>0.5</cdr:y>
    </cdr:from>
    <cdr:to>
      <cdr:x>0.73756</cdr:x>
      <cdr:y>0.61111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4320480" y="1944216"/>
          <a:ext cx="864096" cy="43204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97,06%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0.19915</cdr:x>
      <cdr:y>0.76534</cdr:y>
    </cdr:from>
    <cdr:to>
      <cdr:x>0.22458</cdr:x>
      <cdr:y>0.8082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H="1">
          <a:off x="1692188" y="3857736"/>
          <a:ext cx="21602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0.73043</cdr:x>
      <cdr:y>0.08108</cdr:y>
    </cdr:from>
    <cdr:to>
      <cdr:x>0.81739</cdr:x>
      <cdr:y>0.2027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6048672" y="432048"/>
          <a:ext cx="720080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332656"/>
            <a:ext cx="4752528" cy="122413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4000" i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endParaRPr lang="ru-RU" sz="4000" i="1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5736" y="1844824"/>
            <a:ext cx="6624736" cy="417646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«ОБ ИСПОЛНЕНИИ БЮДЖЕТА УСТЬ-НИЦИНСКОГО СЕЛЬСКОГО ПОСЕЛЕНИЯ ЗА 2017 ГОД»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к</a:t>
            </a:r>
            <a:r>
              <a:rPr lang="ru-RU" sz="2000" dirty="0" smtClean="0">
                <a:solidFill>
                  <a:srgbClr val="7030A0"/>
                </a:solidFill>
              </a:rPr>
              <a:t> решению</a:t>
            </a:r>
          </a:p>
          <a:p>
            <a:pPr lvl="8" algn="ctr"/>
            <a:r>
              <a:rPr lang="ru-RU" sz="2000" dirty="0" smtClean="0">
                <a:solidFill>
                  <a:srgbClr val="7030A0"/>
                </a:solidFill>
              </a:rPr>
              <a:t>Думы </a:t>
            </a:r>
            <a:r>
              <a:rPr lang="ru-RU" sz="2000" dirty="0" err="1" smtClean="0">
                <a:solidFill>
                  <a:srgbClr val="7030A0"/>
                </a:solidFill>
              </a:rPr>
              <a:t>Усть-Ницинского</a:t>
            </a:r>
            <a:endParaRPr lang="ru-RU" sz="2000" dirty="0" smtClean="0">
              <a:solidFill>
                <a:srgbClr val="7030A0"/>
              </a:solidFill>
            </a:endParaRP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с</a:t>
            </a:r>
            <a:r>
              <a:rPr lang="ru-RU" sz="2000" dirty="0" smtClean="0">
                <a:solidFill>
                  <a:srgbClr val="7030A0"/>
                </a:solidFill>
              </a:rPr>
              <a:t>ельского поселения 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о</a:t>
            </a:r>
            <a:r>
              <a:rPr lang="ru-RU" sz="2000" dirty="0" smtClean="0">
                <a:solidFill>
                  <a:srgbClr val="7030A0"/>
                </a:solidFill>
              </a:rPr>
              <a:t>т    мая 2018 г. № 0000</a:t>
            </a:r>
          </a:p>
          <a:p>
            <a:pPr lvl="8" algn="ctr"/>
            <a:endParaRPr lang="ru-RU" sz="20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pic>
        <p:nvPicPr>
          <p:cNvPr id="1026" name="Picture 2" descr="C:\Users\76\Desktop\Бюджет\ОТКРЫТОСТЬ БЮДЖЕТНЫХ ДАННЫХ\ПРЕЗЕНТАЦИЯ\картинки\063f9eb698ee191291396b9fba0896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192" y="-243408"/>
            <a:ext cx="9144000" cy="7002016"/>
          </a:xfrm>
          <a:prstGeom prst="rect">
            <a:avLst/>
          </a:prstGeom>
          <a:solidFill>
            <a:srgbClr val="FFFF00"/>
          </a:solidFill>
          <a:ex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584176" cy="260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97" y="364088"/>
            <a:ext cx="489654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</a:t>
            </a:r>
            <a:r>
              <a:rPr lang="ru-RU" sz="3600" b="1" i="1" dirty="0" smtClean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ДЛЯ ГРАЖДАН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1822435"/>
            <a:ext cx="655272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«ОБ ИСПОЛНЕНИИ БЮДЖЕТА УСТЬ-НИЦИНСКОГО СЕЛЬСКОГО ПОСЕЛЕНИЯ                ЗА ОТЧЕТНЫЙ ФИНАНСОВЫЙ 2021 ГОД»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4836120"/>
            <a:ext cx="2736304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7030A0"/>
                </a:solidFill>
              </a:rPr>
              <a:t>К решению Думы </a:t>
            </a:r>
            <a:r>
              <a:rPr lang="ru-RU" sz="2000" i="1" dirty="0" err="1" smtClean="0">
                <a:solidFill>
                  <a:srgbClr val="7030A0"/>
                </a:solidFill>
              </a:rPr>
              <a:t>Усть-Ницинского</a:t>
            </a:r>
            <a:r>
              <a:rPr lang="ru-RU" sz="2000" i="1" dirty="0" smtClean="0">
                <a:solidFill>
                  <a:srgbClr val="7030A0"/>
                </a:solidFill>
              </a:rPr>
              <a:t> сельского поселения от </a:t>
            </a:r>
            <a:r>
              <a:rPr lang="ru-RU" sz="2000" i="1" dirty="0" smtClean="0">
                <a:solidFill>
                  <a:srgbClr val="7030A0"/>
                </a:solidFill>
              </a:rPr>
              <a:t>31 </a:t>
            </a:r>
            <a:r>
              <a:rPr lang="ru-RU" sz="2000" i="1" dirty="0" smtClean="0">
                <a:solidFill>
                  <a:srgbClr val="7030A0"/>
                </a:solidFill>
              </a:rPr>
              <a:t>мая 2022 года № </a:t>
            </a:r>
            <a:r>
              <a:rPr lang="ru-RU" sz="2000" i="1" dirty="0" smtClean="0">
                <a:solidFill>
                  <a:srgbClr val="7030A0"/>
                </a:solidFill>
              </a:rPr>
              <a:t>343 </a:t>
            </a:r>
            <a:r>
              <a:rPr lang="ru-RU" sz="2000" i="1" dirty="0" smtClean="0">
                <a:solidFill>
                  <a:srgbClr val="7030A0"/>
                </a:solidFill>
              </a:rPr>
              <a:t>-НПА</a:t>
            </a:r>
            <a:endParaRPr lang="ru-RU" sz="20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38832397"/>
              </p:ext>
            </p:extLst>
          </p:nvPr>
        </p:nvGraphicFramePr>
        <p:xfrm>
          <a:off x="251520" y="1628800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/>
          <p:cNvSpPr/>
          <p:nvPr/>
        </p:nvSpPr>
        <p:spPr>
          <a:xfrm>
            <a:off x="251520" y="200492"/>
            <a:ext cx="8568952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БЕЗВОЗМЕЗДНЫХ ПОСТУПЛЕНИЙ                                        В 2021ГОДУ,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8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118176" cy="1143000"/>
          </a:xfrm>
        </p:spPr>
        <p:txBody>
          <a:bodyPr/>
          <a:lstStyle/>
          <a:p>
            <a:pPr algn="ctr"/>
            <a:endParaRPr lang="ru-RU" sz="1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8735534"/>
              </p:ext>
            </p:extLst>
          </p:nvPr>
        </p:nvGraphicFramePr>
        <p:xfrm>
          <a:off x="467544" y="1340768"/>
          <a:ext cx="82089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65779"/>
            <a:ext cx="820891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РАСХОДЫ БЮДЖЕТА УСТЬ-НИЦИНСКОГО СЕЛЬСКОГО ПОСЕЛЕНИЯ ЗА 2021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524" y="5552900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Расходы бюджета при уточненном плане 79 944,9 тыс. рублей исполнены в объеме 77 590,5 тыс. рублей или </a:t>
            </a:r>
            <a:r>
              <a:rPr lang="ru-RU" sz="1600" dirty="0"/>
              <a:t>7</a:t>
            </a:r>
            <a:r>
              <a:rPr lang="ru-RU" sz="1600" dirty="0" smtClean="0"/>
              <a:t>9,06 % от годовых значений.  </a:t>
            </a:r>
            <a:r>
              <a:rPr lang="ru-RU" sz="1600" dirty="0"/>
              <a:t>Не израсходованы средства </a:t>
            </a:r>
            <a:r>
              <a:rPr lang="ru-RU" sz="1600" dirty="0" smtClean="0"/>
              <a:t>в сумме 2354,4тыс. рублей из-за </a:t>
            </a:r>
            <a:r>
              <a:rPr lang="ru-RU" sz="1600" dirty="0"/>
              <a:t>недостаточности  денежных средств, по причине </a:t>
            </a:r>
            <a:r>
              <a:rPr lang="ru-RU" sz="1600" dirty="0" smtClean="0"/>
              <a:t>отвлечения денежных средств на погашение муниципальной </a:t>
            </a:r>
            <a:r>
              <a:rPr lang="ru-RU" sz="1600" dirty="0"/>
              <a:t>гарантии.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8504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5017858"/>
              </p:ext>
            </p:extLst>
          </p:nvPr>
        </p:nvGraphicFramePr>
        <p:xfrm>
          <a:off x="35496" y="980727"/>
          <a:ext cx="9073008" cy="595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592288"/>
                <a:gridCol w="1440160"/>
                <a:gridCol w="1296144"/>
                <a:gridCol w="1368152"/>
                <a:gridCol w="1440160"/>
              </a:tblGrid>
              <a:tr h="8719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96245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12 214,1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12 210,6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99,97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- 3,5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305,6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305,6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4784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15 690,3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15 521,0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98,92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- 169,3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10 409,7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10 085,9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96,89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- 323,8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897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10 564,2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9 944,9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94,14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- 619,3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468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0600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Охрана окружающей среды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1 078,0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1 078,0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471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29 465,0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28 313,5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96,09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- 1 151,5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160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551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165,0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94,4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57,24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- 70,6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346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Средства</a:t>
                      </a:r>
                      <a:r>
                        <a:rPr lang="ru-RU" sz="1350" b="0" baseline="0" dirty="0" smtClean="0">
                          <a:solidFill>
                            <a:srgbClr val="7030A0"/>
                          </a:solidFill>
                        </a:rPr>
                        <a:t> массовой информации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14,6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47,13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- 16,4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2929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79 944,9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77 590,5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97,06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-2 354,4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0"/>
            <a:ext cx="8928992" cy="9807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ВЫПОЛНЕНИЕ РАСХОДНОЙ ЧАСТИ БЮДЖЕТА УСТЬ-НИЦИНСКОГО СЕЛЬСКОГО ПОСЕЛЕНИЯ                             ЗА 2021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936104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01092780"/>
              </p:ext>
            </p:extLst>
          </p:nvPr>
        </p:nvGraphicFramePr>
        <p:xfrm>
          <a:off x="359532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280920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Arial Black" panose="020B0A04020102020204" pitchFamily="34" charset="0"/>
              </a:rPr>
              <a:t>СТРУКТУРА  ИСПОЛНЕНИЯ РАСХОДНОЙ ЧАСТИ БЮДЖЕТА УСТЬ-НИЦИНСКОГО СЕЛЬСКОГО ПОСЕЛЕНИЯ В 2021 ГОДУ</a:t>
            </a:r>
            <a:endParaRPr lang="ru-RU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4624"/>
            <a:ext cx="4496287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02213399"/>
              </p:ext>
            </p:extLst>
          </p:nvPr>
        </p:nvGraphicFramePr>
        <p:xfrm>
          <a:off x="251520" y="1340768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179512" y="124292"/>
            <a:ext cx="8784976" cy="113042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РАСХОДНОЙ ЧАСТИ БЮДЖЕТА                                                 В 2021 ГОДУ 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60717280"/>
              </p:ext>
            </p:extLst>
          </p:nvPr>
        </p:nvGraphicFramePr>
        <p:xfrm>
          <a:off x="3535288" y="2564904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424936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ИСПОЛНЕНИЕ РАСХОДНОЙ ЧАСТИ НА РЕАЛИЗАЦИЮ МУНИЦИПАЛЬНОЙ ПРОГРАММЫ  В 2021 ГОДУ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556792"/>
            <a:ext cx="8568952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«Социально-экономическое развитие </a:t>
            </a:r>
            <a:r>
              <a:rPr lang="ru-RU" dirty="0" err="1" smtClean="0"/>
              <a:t>Усть-Ницинского</a:t>
            </a:r>
            <a:r>
              <a:rPr lang="ru-RU" dirty="0" smtClean="0"/>
              <a:t> сельского поселения на 2019 – 2024 годы»</a:t>
            </a:r>
            <a:endParaRPr lang="ru-RU" dirty="0"/>
          </a:p>
        </p:txBody>
      </p:sp>
      <p:pic>
        <p:nvPicPr>
          <p:cNvPr id="3" name="Picture 2" descr="http://www.images.sova72.ru/images/objects/240172/240172_98K4g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3563888" cy="267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mw2.google.com/mw-panoramio/photos/medium/123632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3563888" cy="178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3748" y="404664"/>
            <a:ext cx="4536504" cy="360040"/>
          </a:xfrm>
          <a:solidFill>
            <a:schemeClr val="accent5"/>
          </a:solidFill>
        </p:spPr>
        <p:txBody>
          <a:bodyPr/>
          <a:lstStyle/>
          <a:p>
            <a:pPr lvl="1" algn="ctr"/>
            <a:r>
              <a:rPr lang="ru-RU" i="1" dirty="0" smtClean="0">
                <a:noFill/>
              </a:rPr>
              <a:t>ИСПОЛНЕНИЕ МУНИЦИПАЛЬНОЙ ПРОГРАММЫ ПО ПОДПРОГРАММАМ ЗА 2021 ГОД</a:t>
            </a:r>
            <a:endParaRPr lang="ru-RU" i="1" dirty="0">
              <a:noFill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37057022"/>
              </p:ext>
            </p:extLst>
          </p:nvPr>
        </p:nvGraphicFramePr>
        <p:xfrm>
          <a:off x="107504" y="980730"/>
          <a:ext cx="8856984" cy="6103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1224136"/>
                <a:gridCol w="1008112"/>
                <a:gridCol w="1224136"/>
              </a:tblGrid>
              <a:tr h="4794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/>
                        <a:t>НАИМЕНОВАНИЕ</a:t>
                      </a:r>
                      <a:endParaRPr lang="ru-RU" sz="1150" baseline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/>
                        <a:t>ОБЪЕМ РАСХОДОВ НА ВЫПОЛНЕНИЕ ПРОГРАММЫ (ПОДПРОГРАММ), тыс. руб.</a:t>
                      </a:r>
                      <a:endParaRPr lang="ru-RU" sz="115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14">
                <a:tc vMerge="1">
                  <a:txBody>
                    <a:bodyPr/>
                    <a:lstStyle/>
                    <a:p>
                      <a:endParaRPr lang="ru-RU" sz="130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sz="115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15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>
                          <a:solidFill>
                            <a:schemeClr val="bg1"/>
                          </a:solidFill>
                        </a:rPr>
                        <a:t>ПРОЦЕНТ ВЫПОЛНЕНИЯ</a:t>
                      </a:r>
                      <a:endParaRPr lang="ru-RU" sz="115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7859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ВСЕГО ПО МУНИЦИПАЛЬНОЙ ПРОГРАММЕ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76786,3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74431,9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96,93</a:t>
                      </a:r>
                      <a:endParaRPr lang="ru-RU" sz="1300" baseline="0" dirty="0"/>
                    </a:p>
                  </a:txBody>
                  <a:tcPr/>
                </a:tc>
              </a:tr>
              <a:tr h="719902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 1 «Обеспечение безопасности жизнедеятельности населения на территории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16101,9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15932,6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98,95</a:t>
                      </a:r>
                      <a:endParaRPr lang="ru-RU" sz="1300" baseline="0" dirty="0"/>
                    </a:p>
                  </a:txBody>
                  <a:tcPr/>
                </a:tc>
              </a:tr>
              <a:tr h="506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/>
                        <a:t>ПОДПРОГРАММА  2 «Развитие транспорта и дорожного хозяйства на территории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8507,7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8184,0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96,20</a:t>
                      </a:r>
                      <a:endParaRPr lang="ru-RU" sz="1300" baseline="0" dirty="0"/>
                    </a:p>
                  </a:txBody>
                  <a:tcPr/>
                </a:tc>
              </a:tr>
              <a:tr h="493502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 3 «Развитие земельных и имущественных отношений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1795,9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1795,8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99,99</a:t>
                      </a:r>
                      <a:endParaRPr lang="ru-RU" sz="1300" baseline="0" dirty="0"/>
                    </a:p>
                  </a:txBody>
                  <a:tcPr/>
                </a:tc>
              </a:tr>
              <a:tr h="693987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 5 «Развитие жилищно-коммунального хозяйства и повышение энергетической эффективности в </a:t>
                      </a:r>
                      <a:r>
                        <a:rPr lang="ru-RU" sz="1300" baseline="0" dirty="0" err="1" smtClean="0"/>
                        <a:t>Усть-Ницинском</a:t>
                      </a:r>
                      <a:r>
                        <a:rPr lang="ru-RU" sz="1300" baseline="0" dirty="0" smtClean="0"/>
                        <a:t> сельском поселении»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11642,3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11023,0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94,68</a:t>
                      </a:r>
                      <a:endParaRPr lang="ru-RU" sz="1300" baseline="0" dirty="0"/>
                    </a:p>
                  </a:txBody>
                  <a:tcPr/>
                </a:tc>
              </a:tr>
              <a:tr h="493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/>
                        <a:t>ПОДПРОГРАММА  6 «Развитие культуры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29372,0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28220,5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96,08</a:t>
                      </a:r>
                      <a:endParaRPr lang="ru-RU" sz="1300" baseline="0" dirty="0"/>
                    </a:p>
                  </a:txBody>
                  <a:tcPr/>
                </a:tc>
              </a:tr>
              <a:tr h="493502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7 «Социальная политика в </a:t>
                      </a:r>
                      <a:r>
                        <a:rPr lang="ru-RU" sz="1300" baseline="0" dirty="0" err="1" smtClean="0"/>
                        <a:t>Усть-Ницинском</a:t>
                      </a:r>
                      <a:r>
                        <a:rPr lang="ru-RU" sz="1300" baseline="0" dirty="0" smtClean="0"/>
                        <a:t> сельском поселении»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11,0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11,0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100</a:t>
                      </a:r>
                      <a:endParaRPr lang="ru-RU" sz="1300" baseline="0" dirty="0"/>
                    </a:p>
                  </a:txBody>
                  <a:tcPr/>
                </a:tc>
              </a:tr>
              <a:tr h="493502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8 «Развитие физической культуры и спорта на территории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176,0</a:t>
                      </a:r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105,4</a:t>
                      </a:r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59,89</a:t>
                      </a:r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02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9 «Общегосударственные вопросы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9179,5</a:t>
                      </a:r>
                      <a:endParaRPr lang="ru-RU" sz="130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9159,6</a:t>
                      </a:r>
                      <a:endParaRPr lang="ru-RU" sz="130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99,78</a:t>
                      </a:r>
                      <a:endParaRPr lang="ru-RU" sz="130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8818">
                <a:tc>
                  <a:txBody>
                    <a:bodyPr/>
                    <a:lstStyle/>
                    <a:p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323528" y="0"/>
            <a:ext cx="8568952" cy="9807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ИСПОЛНЕНИЕ РАСХОДНОЙ ЧАСТИ БЮДЖЕТА ПО МУНИЦИПАЛЬНОЙ ПРОГРАММЕ (ПОДПРОГРАММАМ) ЗА 2021 ГОД</a:t>
            </a:r>
            <a:endParaRPr lang="ru-RU" sz="14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523464"/>
              </p:ext>
            </p:extLst>
          </p:nvPr>
        </p:nvGraphicFramePr>
        <p:xfrm>
          <a:off x="179512" y="6675120"/>
          <a:ext cx="9145016" cy="365760"/>
        </p:xfrm>
        <a:graphic>
          <a:graphicData uri="http://schemas.openxmlformats.org/drawingml/2006/table">
            <a:tbl>
              <a:tblPr/>
              <a:tblGrid>
                <a:gridCol w="9145016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1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332656"/>
            <a:ext cx="6768752" cy="72008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80042902"/>
              </p:ext>
            </p:extLst>
          </p:nvPr>
        </p:nvGraphicFramePr>
        <p:xfrm>
          <a:off x="467544" y="980728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/>
          <p:cNvSpPr/>
          <p:nvPr/>
        </p:nvSpPr>
        <p:spPr>
          <a:xfrm>
            <a:off x="323528" y="1940"/>
            <a:ext cx="8496944" cy="9787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СТРУКТУРА ИСПОЛНЕНИЯ РАСХОДОВ ПОДПРОГРАММ В МУНИЦИПАЛЬНОЙ ПРОГРАММЕ ЗА 2021 год </a:t>
            </a:r>
            <a:endParaRPr lang="ru-RU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085184"/>
            <a:ext cx="4320480" cy="172819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Наибольший удельный вес в муниципальной программе занимает подпрограмма 6 «Развитие культуры …..» – 37,91%; подпрограмма  1 «Обеспечение безопасности жизнедеятельности населения на ……» – 21,41 %; подпрограмма 5 «Развитие ЖКХ и повышение энергетической эффективности в ….» – 14,81%; подпрограмма 9 «Общегосударственные вопросы </a:t>
            </a:r>
            <a:r>
              <a:rPr lang="ru-RU" sz="1200" dirty="0" err="1" smtClean="0"/>
              <a:t>Усть-Ницинского</a:t>
            </a:r>
            <a:r>
              <a:rPr lang="ru-RU" sz="1200" dirty="0" smtClean="0"/>
              <a:t> сельского поселения» – 12,31%.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205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75266281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79 713,1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80 698,4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79 944,9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77 590,5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+ 3 107,9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09896" y="193636"/>
            <a:ext cx="81369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ИТОГИ ИСПОЛНЕНИЯ БЮДЖЕТА УСТЬ- НИЦИНСКОГО СЕЛЬСКОГО ПОСЕЛЕНИЯ                            В 2021 ГОДУ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https://news.sarbc.ru/images/orig/2015/08/img_AkQv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77072"/>
            <a:ext cx="489654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4530281"/>
              </p:ext>
            </p:extLst>
          </p:nvPr>
        </p:nvGraphicFramePr>
        <p:xfrm>
          <a:off x="107504" y="1628801"/>
          <a:ext cx="8856984" cy="5065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3416"/>
                <a:gridCol w="1351676"/>
                <a:gridCol w="1317568"/>
                <a:gridCol w="1355977"/>
                <a:gridCol w="1718347"/>
              </a:tblGrid>
              <a:tr h="8640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01.01.2021г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списание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01.01.2022г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69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2021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АО «Управление 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снабжения 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сбыта Свердловской области»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</a:rPr>
                        <a:t>0</a:t>
                      </a: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4 548 000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4 548 000</a:t>
                      </a: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2021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г. ИП Куликов А.Я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157 400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350 000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53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Обязательства по муниципальной гарантии 2021г «ИП Иванов И.А.»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77 600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77 600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Обязательства по муниципальной гарантии 2021г «ИП </a:t>
                      </a:r>
                      <a:r>
                        <a:rPr lang="ru-RU" sz="14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Шатин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Л.Н.»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100 000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100 000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Обязательства по муниципальной гарантии 2021г «ИП Ларионов В.В.»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115 000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115 000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Обязательства по муниципальной гарантии 2021г «ИП Сумин А.В.»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150 000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150 000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51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Обязательства по муниципальной гарантии 2020 г. АО «</a:t>
                      </a:r>
                      <a:r>
                        <a:rPr lang="ru-RU" sz="1400" b="1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ЭнергосбыТ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 Плюс»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500 000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500 000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2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5 648 000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5 648 000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51520" y="332656"/>
            <a:ext cx="8640960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УСТЬ-НИЦИНСКОГО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152128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 ВНЕСЕНИИ ИЗМЕНЕНИЙ В РЕШЕНИЕ ДУМЫ УСТЬ-НИЦИНСКОГО СЕЛЬСКОГО ПОСЕЛЕНИЯ                                  ОТ 28.12.2020 № 235-НПА  </a:t>
            </a:r>
            <a:endParaRPr lang="ru-RU" sz="20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8136904" cy="504056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2021 года вносились изменения 6 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1844824"/>
            <a:ext cx="7056784" cy="468052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Решения Думы </a:t>
            </a:r>
            <a:r>
              <a:rPr lang="ru-RU" sz="2000" b="1" dirty="0" err="1" smtClean="0"/>
              <a:t>Усть-Ницинского</a:t>
            </a:r>
            <a:r>
              <a:rPr lang="ru-RU" sz="2000" b="1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от 05.02.2021 № 235-1-НПА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30.04.2021 № 235-2-НПА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31.05.2021 № 235-3-НПА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31.08.2021 № 235-4-НПА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29.10.2021 № 235-5-НПА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28.12.2021 № 235-6-НПА</a:t>
            </a:r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188640"/>
            <a:ext cx="295232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Усть-Ницинского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623943,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с. </a:t>
            </a:r>
            <a:r>
              <a:rPr lang="ru-RU" sz="2000" i="1" dirty="0" err="1" smtClean="0"/>
              <a:t>Усть-Ницинское</a:t>
            </a:r>
            <a:r>
              <a:rPr lang="ru-RU" sz="2000" i="1" dirty="0" smtClean="0"/>
              <a:t>, ул. </a:t>
            </a:r>
            <a:r>
              <a:rPr lang="ru-RU" sz="2000" i="1" dirty="0" err="1" smtClean="0"/>
              <a:t>Шанаурина</a:t>
            </a:r>
            <a:r>
              <a:rPr lang="ru-RU" sz="2000" i="1" dirty="0" smtClean="0"/>
              <a:t>, 34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(343)6127845,          (343)6127843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ustniza@yandex.ru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76\Desktop\62jfpo-m4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2376264"/>
            <a:ext cx="4248472" cy="223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76\Desktop\DSC062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392488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.esoft.digital/1024768/photos/5901b2f703b7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0"/>
            <a:ext cx="424847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photos.wikimapia.org/p/00/05/11/22/61_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4611612"/>
            <a:ext cx="4248472" cy="198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1884618"/>
              </p:ext>
            </p:extLst>
          </p:nvPr>
        </p:nvGraphicFramePr>
        <p:xfrm>
          <a:off x="251520" y="1628798"/>
          <a:ext cx="8640960" cy="489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2812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2792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1432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1389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старше трудоспособного возраста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801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834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8887,70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10293,05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97,6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108,7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13,2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07504" y="44624"/>
            <a:ext cx="8928991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ИНФОРМАЦИЯ ПО ОСНОВНЫМ ПОКАЗАТЕЛЯМ СОЦИАЛЬНО-ЭКОНОМИЧЕСКОГО РАЗВИТИЯ УСТЬ-НИЦИНСКОГО СЕЛЬСКОГО ПОСЕЛЕНИЯ</a:t>
            </a:r>
            <a:endParaRPr lang="ru-RU" sz="20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8792" cy="936103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ПОСТУПЛЕНИЕ ДОХОДОВ В БЮДЖЕТ УСТЬ-НИЦИНСКОГО СЕЛЬСКОГО ПОСЕЛЕНИЯ  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                     В 2017 ГОДУ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197328"/>
              </p:ext>
            </p:extLst>
          </p:nvPr>
        </p:nvGraphicFramePr>
        <p:xfrm>
          <a:off x="899592" y="1700808"/>
          <a:ext cx="783279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3" y="5445224"/>
            <a:ext cx="7970183" cy="127542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За 2021 год в бюджет </a:t>
            </a:r>
            <a:r>
              <a:rPr lang="ru-RU" sz="1600" b="1" dirty="0" err="1" smtClean="0"/>
              <a:t>Усть-Ницинского</a:t>
            </a:r>
            <a:r>
              <a:rPr lang="ru-RU" sz="1600" b="1" dirty="0" smtClean="0"/>
              <a:t> сельского поселения доходов поступило 80698,4 тыс. рублей при плане 79713,1 тыс. рублей. План выполнен на 101,24 % в том числе по налоговым и неналоговым доходам 108,1 %.</a:t>
            </a:r>
            <a:endParaRPr lang="ru-RU" sz="1600" b="1" dirty="0"/>
          </a:p>
        </p:txBody>
      </p:sp>
      <p:pic>
        <p:nvPicPr>
          <p:cNvPr id="6" name="Picture 3" descr="C:\Users\76\Desktop\1704410_kartinki-meshok-s-dengami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1628800"/>
            <a:ext cx="271359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5536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ПОСТУПЛЕНИЕ ДОХОДОВ В БЮДЖЕТ УСТЬ-НИЦИНСКОГО СЕЛЬСКОГО ПОСЕЛЕНИЯ                           ЗА 2021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6211303"/>
              </p:ext>
            </p:extLst>
          </p:nvPr>
        </p:nvGraphicFramePr>
        <p:xfrm>
          <a:off x="107504" y="1268759"/>
          <a:ext cx="8928993" cy="5535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506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350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1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12168,0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13153,4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108,10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951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374,0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375,9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100,50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9510">
                <a:tc>
                  <a:txBody>
                    <a:bodyPr/>
                    <a:lstStyle/>
                    <a:p>
                      <a:r>
                        <a:rPr lang="ru-RU" sz="11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8184,0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8974,4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109,66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951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612,0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539,2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88,11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5263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2126,0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2434,4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114,51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94341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Земельный налог (по обязательствам возникшим до 1 января 2006 года), мобилизуемый на территориях сельских поселений (сумма платежа(перерасчеты, недоимка и задолженность по соответствующему платежу, в том числе по отмененному)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-3,1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81607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150,0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117,2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78,11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475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Прочие доходы от компенсации затрат 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50,0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42,7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85,38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3621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Доходы от продажи земельных участков, находящихся в собственности поселения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289,5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289,5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100,00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951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Доходы от денежных взысканий (штрафы)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44831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Прочее возмещение ущерба, причиненного муниципальному имуществу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</a:rPr>
                        <a:t> сельского поселения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382,5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382,5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382,5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116632"/>
            <a:ext cx="892899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НАЛОГОВЫЕ И НЕНАЛОГОВЫЕ ДОХОДЫ БЮДЖЕТА УСТЬ-НИЦИНСКОГО СЕЛЬСКОГО ПОСЕЛЕНИЯ    ЗА 2021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419937"/>
              </p:ext>
            </p:extLst>
          </p:nvPr>
        </p:nvGraphicFramePr>
        <p:xfrm>
          <a:off x="323528" y="1628800"/>
          <a:ext cx="8208912" cy="5073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478797" y="116632"/>
            <a:ext cx="8280920" cy="13464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СТРУКТУРА ИСПОЛНЕНИЯ НАЛОГОВЫХ И НЕНАЛОГОВЫХ ДОХОДОВ БЮДЖЕТА УСТЬ-НИЦИНСКОГО СЕЛЬСКОГО ПОСЕЛЕНИЯ В 2021 ГОДУ</a:t>
            </a:r>
            <a:endParaRPr lang="ru-RU" b="1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91680" y="3717032"/>
            <a:ext cx="79208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792431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95815000"/>
              </p:ext>
            </p:extLst>
          </p:nvPr>
        </p:nvGraphicFramePr>
        <p:xfrm>
          <a:off x="251520" y="1556792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539552" y="188640"/>
            <a:ext cx="8280920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НАЛОГОВЫХ И НЕНАЛОГОВЫХ ДОХОДОВ                                     В 2021ГОДУ,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6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47743045"/>
              </p:ext>
            </p:extLst>
          </p:nvPr>
        </p:nvGraphicFramePr>
        <p:xfrm>
          <a:off x="179512" y="1412775"/>
          <a:ext cx="8784977" cy="533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552"/>
                <a:gridCol w="1856988"/>
                <a:gridCol w="1695186"/>
                <a:gridCol w="1590251"/>
              </a:tblGrid>
              <a:tr h="13199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595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6695,0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6695,0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665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3392,0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3392,0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258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307,4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307,4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5550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55873,9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55924,1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973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субсидии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1276,8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1226,5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96,06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235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67545,1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67545,0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323528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БЕЗВОЗМЕЗДНЫЕ ПОСТУПЛЕНИЯ  БЮДЖЕТА УСТЬ-НИЦИНСКОГО СЕЛЬСКОГО ПОСЕЛЕНИЯ В 2021 ГОДУ</a:t>
            </a: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467544" y="116632"/>
            <a:ext cx="8424936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СТРУКТУРА ИСПОЛНЕНИЯ БЕЗВОЗМЕЗДНЫХ ПОСТУПЛЕНИЙ БЮДЖЕТА УСТЬ-НИЦИНСКОГО СЕЛЬСКОГО ПОСЕЛЕНИЯ В 2021 ГОДУ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09946655"/>
              </p:ext>
            </p:extLst>
          </p:nvPr>
        </p:nvGraphicFramePr>
        <p:xfrm>
          <a:off x="539552" y="1844824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7530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3741</TotalTime>
  <Words>1339</Words>
  <Application>Microsoft Office PowerPoint</Application>
  <PresentationFormat>Экран (4:3)</PresentationFormat>
  <Paragraphs>365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БЮДЖЕТ ДЛЯ ГРАЖДАН</vt:lpstr>
      <vt:lpstr>О ВНЕСЕНИИ ИЗМЕНЕНИЙ В РЕШЕНИЕ ДУМЫ УСТЬ-НИЦИНСКОГО СЕЛЬСКОГО ПОСЕЛЕНИЯ                                  ОТ 28.12.2020 № 235-НПА  </vt:lpstr>
      <vt:lpstr>ЫЕ ПОКАЗАТЕЛИ СОЦИАЛЬНО-ЭКОНОМИЧЕСКОГО РАЗВИТИЯ УСТЬ-НИЦИНСКОГО СЕЛЬСКОГО ПОСЕЛЕНИЯИнф</vt:lpstr>
      <vt:lpstr>ПОСТУПЛЕНИЕ ДОХОДОВ В БЮДЖЕТ УСТЬ-НИЦИНСКОГО СЕЛЬСКОГО ПОСЕЛЕНИЯ                        В 2017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МУНИЦИПАЛЬНОЙ ПРОГРАММЫ ПО ПОДПРОГРАММАМ ЗА 2021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76</cp:lastModifiedBy>
  <cp:revision>346</cp:revision>
  <cp:lastPrinted>2018-04-25T09:43:32Z</cp:lastPrinted>
  <dcterms:created xsi:type="dcterms:W3CDTF">2018-02-07T06:08:12Z</dcterms:created>
  <dcterms:modified xsi:type="dcterms:W3CDTF">2022-06-29T05:34:47Z</dcterms:modified>
</cp:coreProperties>
</file>